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1"/>
  </p:sldMasterIdLst>
  <p:sldIdLst>
    <p:sldId id="256" r:id="rId2"/>
    <p:sldId id="257" r:id="rId3"/>
    <p:sldId id="263" r:id="rId4"/>
    <p:sldId id="264" r:id="rId5"/>
    <p:sldId id="260" r:id="rId6"/>
    <p:sldId id="261" r:id="rId7"/>
    <p:sldId id="262" r:id="rId8"/>
    <p:sldId id="269" r:id="rId9"/>
    <p:sldId id="270" r:id="rId10"/>
    <p:sldId id="271" r:id="rId11"/>
    <p:sldId id="272" r:id="rId12"/>
    <p:sldId id="265" r:id="rId13"/>
    <p:sldId id="274" r:id="rId14"/>
    <p:sldId id="273" r:id="rId15"/>
    <p:sldId id="281" r:id="rId16"/>
    <p:sldId id="275" r:id="rId17"/>
    <p:sldId id="276" r:id="rId18"/>
    <p:sldId id="277" r:id="rId19"/>
    <p:sldId id="278" r:id="rId20"/>
    <p:sldId id="279" r:id="rId21"/>
    <p:sldId id="266" r:id="rId22"/>
    <p:sldId id="267" r:id="rId23"/>
    <p:sldId id="268" r:id="rId24"/>
    <p:sldId id="28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7" autoAdjust="0"/>
    <p:restoredTop sz="94660"/>
  </p:normalViewPr>
  <p:slideViewPr>
    <p:cSldViewPr snapToGrid="0">
      <p:cViewPr>
        <p:scale>
          <a:sx n="77" d="100"/>
          <a:sy n="77" d="100"/>
        </p:scale>
        <p:origin x="2504" y="1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30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284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199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58844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2899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64876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8635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4415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646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607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336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273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94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89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25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18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324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66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5D55EBDA-5B6E-486E-98E4-965D0A7786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RASD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xmlns="" id="{F338FB27-8C2A-4465-B868-899D0E6AC4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t-IT" sz="1600" i="1" dirty="0"/>
              <a:t>Sara </a:t>
            </a:r>
            <a:r>
              <a:rPr lang="it-IT" sz="1600" i="1" dirty="0" err="1"/>
              <a:t>Pidò</a:t>
            </a:r>
            <a:r>
              <a:rPr lang="it-IT" sz="1600" i="1" dirty="0"/>
              <a:t> 894744</a:t>
            </a:r>
          </a:p>
          <a:p>
            <a:r>
              <a:rPr lang="it-IT" sz="1600" i="1" dirty="0"/>
              <a:t>Chiara </a:t>
            </a:r>
            <a:r>
              <a:rPr lang="it-IT" sz="1600" i="1" dirty="0" err="1"/>
              <a:t>Plizzari</a:t>
            </a:r>
            <a:r>
              <a:rPr lang="it-IT" sz="1600" i="1" dirty="0"/>
              <a:t> 893901</a:t>
            </a:r>
          </a:p>
          <a:p>
            <a:r>
              <a:rPr lang="it-IT" sz="1600" i="1" dirty="0"/>
              <a:t>Giuseppe Severino 898458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xmlns="" id="{D35A0650-FD9D-494C-A778-5B8F9A647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006" y="711742"/>
            <a:ext cx="6001058" cy="133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3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 descr="Immagine che contiene mappa, testo&#10;&#10;Descrizione generata con affidabilità elevata">
            <a:extLst>
              <a:ext uri="{FF2B5EF4-FFF2-40B4-BE49-F238E27FC236}">
                <a16:creationId xmlns:a16="http://schemas.microsoft.com/office/drawing/2014/main" xmlns="" id="{772B263C-B8F6-4929-AA3F-1615850A5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561" y="148995"/>
            <a:ext cx="7185746" cy="6560010"/>
          </a:xfrm>
        </p:spPr>
      </p:pic>
    </p:spTree>
    <p:extLst>
      <p:ext uri="{BB962C8B-B14F-4D97-AF65-F5344CB8AC3E}">
        <p14:creationId xmlns:p14="http://schemas.microsoft.com/office/powerpoint/2010/main" val="2548057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D781C6F0-D41F-48B6-9357-D192D4D32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Class </a:t>
            </a:r>
            <a:r>
              <a:rPr lang="it-IT" dirty="0" err="1"/>
              <a:t>diagram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xmlns="" id="{96C0BA64-953E-4D36-9150-52CA8671D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See</a:t>
            </a:r>
            <a:r>
              <a:rPr lang="it-IT" dirty="0"/>
              <a:t> the </a:t>
            </a:r>
            <a:r>
              <a:rPr lang="it-IT" dirty="0" err="1"/>
              <a:t>picture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50806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CA3D13A5-41EE-4B4B-926D-6D33E3DF7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do you aim to </a:t>
            </a:r>
            <a:r>
              <a:rPr lang="en-US" dirty="0" err="1"/>
              <a:t>analyse</a:t>
            </a:r>
            <a:r>
              <a:rPr lang="en-US" dirty="0"/>
              <a:t> and prove through the Alloy model?</a:t>
            </a:r>
            <a:br>
              <a:rPr lang="en-US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xmlns="" id="{F2E73C1A-B834-4A78-AB1E-6688ED735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We</a:t>
            </a:r>
            <a:r>
              <a:rPr lang="it-IT" dirty="0"/>
              <a:t> use </a:t>
            </a:r>
            <a:r>
              <a:rPr lang="it-IT" dirty="0" err="1"/>
              <a:t>Alloy</a:t>
            </a:r>
            <a:r>
              <a:rPr lang="it-IT" dirty="0"/>
              <a:t> to prove the </a:t>
            </a:r>
            <a:r>
              <a:rPr lang="it-IT" dirty="0" err="1"/>
              <a:t>consistency</a:t>
            </a:r>
            <a:r>
              <a:rPr lang="it-IT" dirty="0"/>
              <a:t> of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model.</a:t>
            </a:r>
          </a:p>
          <a:p>
            <a:pPr marL="0" indent="0">
              <a:buNone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prove the </a:t>
            </a:r>
            <a:r>
              <a:rPr lang="it-IT" dirty="0" err="1"/>
              <a:t>correctness</a:t>
            </a:r>
            <a:r>
              <a:rPr lang="it-IT" dirty="0"/>
              <a:t> of </a:t>
            </a:r>
            <a:r>
              <a:rPr lang="it-IT" dirty="0" err="1"/>
              <a:t>our</a:t>
            </a:r>
            <a:r>
              <a:rPr lang="it-IT" dirty="0"/>
              <a:t> model and to </a:t>
            </a:r>
            <a:r>
              <a:rPr lang="it-IT" dirty="0" err="1"/>
              <a:t>verify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</a:t>
            </a:r>
            <a:r>
              <a:rPr lang="it-IT" dirty="0" err="1"/>
              <a:t>properties</a:t>
            </a:r>
            <a:r>
              <a:rPr lang="it-IT" dirty="0"/>
              <a:t>.</a:t>
            </a:r>
          </a:p>
          <a:p>
            <a:pPr marL="0" indent="0">
              <a:buNone/>
            </a:pPr>
            <a:r>
              <a:rPr lang="it-IT" dirty="0" err="1"/>
              <a:t>See</a:t>
            </a:r>
            <a:r>
              <a:rPr lang="it-IT" dirty="0"/>
              <a:t> the </a:t>
            </a:r>
            <a:r>
              <a:rPr lang="it-IT" dirty="0" err="1"/>
              <a:t>picture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77704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5D55EBDA-5B6E-486E-98E4-965D0A7786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Document</a:t>
            </a:r>
            <a:r>
              <a:rPr lang="it-IT" dirty="0"/>
              <a:t> Design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xmlns="" id="{D35A0650-FD9D-494C-A778-5B8F9A647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006" y="711742"/>
            <a:ext cx="6001058" cy="133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126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52FD4A1C-7256-41B0-8E79-F2C57E3EF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Architectural</a:t>
            </a:r>
            <a:r>
              <a:rPr lang="it-IT" dirty="0"/>
              <a:t> design</a:t>
            </a:r>
          </a:p>
        </p:txBody>
      </p:sp>
      <p:pic>
        <p:nvPicPr>
          <p:cNvPr id="1025" name="Picture 1" descr="age9image176598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6903" r="9273" b="43347"/>
          <a:stretch/>
        </p:blipFill>
        <p:spPr bwMode="auto">
          <a:xfrm>
            <a:off x="437775" y="1514765"/>
            <a:ext cx="9075786" cy="432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10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800" dirty="0" smtClean="0"/>
              <a:t>Design Pattern</a:t>
            </a:r>
            <a:endParaRPr lang="it-IT" sz="48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3600" dirty="0" smtClean="0"/>
              <a:t>MVC</a:t>
            </a:r>
          </a:p>
          <a:p>
            <a:r>
              <a:rPr lang="it-IT" sz="3600" dirty="0" err="1" smtClean="0"/>
              <a:t>Client-server</a:t>
            </a: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2133358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&#10;&#10;Descrizione generata con affidabilità molto elevata">
            <a:extLst>
              <a:ext uri="{FF2B5EF4-FFF2-40B4-BE49-F238E27FC236}">
                <a16:creationId xmlns:a16="http://schemas.microsoft.com/office/drawing/2014/main" xmlns="" id="{F667B464-EAB9-47D3-A963-82DA392F7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339" y="101137"/>
            <a:ext cx="7436189" cy="6650602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xmlns="" id="{18417C4E-AB53-443E-A70E-488DDAF7E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28" y="106261"/>
            <a:ext cx="8596668" cy="1320800"/>
          </a:xfrm>
        </p:spPr>
        <p:txBody>
          <a:bodyPr>
            <a:normAutofit/>
          </a:bodyPr>
          <a:lstStyle/>
          <a:p>
            <a:r>
              <a:rPr lang="it-IT" sz="1800" dirty="0"/>
              <a:t>Component </a:t>
            </a:r>
            <a:r>
              <a:rPr lang="it-IT" sz="1800" dirty="0" err="1"/>
              <a:t>View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719968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62EF8C4A-06F9-4328-8694-EC044837E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Runtime </a:t>
            </a:r>
            <a:r>
              <a:rPr lang="it-IT" dirty="0" err="1"/>
              <a:t>view</a:t>
            </a:r>
            <a:r>
              <a:rPr lang="it-IT" dirty="0"/>
              <a:t> [1/2]</a:t>
            </a:r>
          </a:p>
        </p:txBody>
      </p:sp>
      <p:pic>
        <p:nvPicPr>
          <p:cNvPr id="5" name="Immagine 4" descr="Immagine che contiene testo&#10;&#10;Descrizione generata con affidabilità elevata">
            <a:extLst>
              <a:ext uri="{FF2B5EF4-FFF2-40B4-BE49-F238E27FC236}">
                <a16:creationId xmlns:a16="http://schemas.microsoft.com/office/drawing/2014/main" xmlns="" id="{3507CE59-D042-4A22-9EDE-25566056A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691" y="1288885"/>
            <a:ext cx="6395954" cy="556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38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62EF8C4A-06F9-4328-8694-EC044837E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19" y="74578"/>
            <a:ext cx="8596668" cy="1320800"/>
          </a:xfrm>
        </p:spPr>
        <p:txBody>
          <a:bodyPr>
            <a:normAutofit/>
          </a:bodyPr>
          <a:lstStyle/>
          <a:p>
            <a:r>
              <a:rPr lang="it-IT" sz="1800" dirty="0"/>
              <a:t>Runtime </a:t>
            </a:r>
            <a:r>
              <a:rPr lang="it-IT" sz="1800" dirty="0" err="1"/>
              <a:t>view</a:t>
            </a:r>
            <a:r>
              <a:rPr lang="it-IT" sz="1800" dirty="0"/>
              <a:t> [2/2]</a:t>
            </a:r>
          </a:p>
        </p:txBody>
      </p:sp>
      <p:pic>
        <p:nvPicPr>
          <p:cNvPr id="4" name="Immagine 3" descr="Immagine che contiene testo, mappa&#10;&#10;Descrizione generata con affidabilità molto elevata">
            <a:extLst>
              <a:ext uri="{FF2B5EF4-FFF2-40B4-BE49-F238E27FC236}">
                <a16:creationId xmlns:a16="http://schemas.microsoft.com/office/drawing/2014/main" xmlns="" id="{8F7803C2-74C9-4B2A-BDF0-8746A7533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60" y="437746"/>
            <a:ext cx="10167509" cy="622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41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066D70C2-A42F-4A32-AC75-3701A9471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06" y="148206"/>
            <a:ext cx="8596668" cy="380300"/>
          </a:xfrm>
        </p:spPr>
        <p:txBody>
          <a:bodyPr>
            <a:normAutofit/>
          </a:bodyPr>
          <a:lstStyle/>
          <a:p>
            <a:r>
              <a:rPr lang="it-IT" sz="1800" dirty="0" err="1"/>
              <a:t>Algorithm</a:t>
            </a:r>
            <a:r>
              <a:rPr lang="it-IT" sz="1800" dirty="0"/>
              <a:t> design: </a:t>
            </a:r>
            <a:r>
              <a:rPr lang="it-IT" sz="1800" dirty="0" err="1"/>
              <a:t>adding</a:t>
            </a:r>
            <a:r>
              <a:rPr lang="it-IT" sz="1800" dirty="0"/>
              <a:t> an </a:t>
            </a:r>
            <a:r>
              <a:rPr lang="it-IT" sz="1800" dirty="0" err="1"/>
              <a:t>activity</a:t>
            </a:r>
            <a:r>
              <a:rPr lang="it-IT" sz="1800" dirty="0"/>
              <a:t> [1/2]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xmlns="" id="{26252DDC-AA17-4699-AA9D-C51DDAC3C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13" y="528506"/>
            <a:ext cx="4493791" cy="607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338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FF5A82CB-B42A-43C3-A83E-73C193238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38861"/>
            <a:ext cx="8596668" cy="758342"/>
          </a:xfrm>
        </p:spPr>
        <p:txBody>
          <a:bodyPr>
            <a:normAutofit fontScale="90000"/>
          </a:bodyPr>
          <a:lstStyle/>
          <a:p>
            <a:r>
              <a:rPr lang="it-IT" dirty="0" err="1"/>
              <a:t>What</a:t>
            </a:r>
            <a:r>
              <a:rPr lang="it-IT" dirty="0"/>
              <a:t> are the </a:t>
            </a:r>
            <a:r>
              <a:rPr lang="it-IT" dirty="0" err="1" smtClean="0"/>
              <a:t>main</a:t>
            </a:r>
            <a:r>
              <a:rPr lang="it-IT" dirty="0" smtClean="0"/>
              <a:t> </a:t>
            </a:r>
            <a:r>
              <a:rPr lang="it-IT" dirty="0" err="1" smtClean="0"/>
              <a:t>goals</a:t>
            </a:r>
            <a:r>
              <a:rPr lang="it-IT" dirty="0" smtClean="0"/>
              <a:t> </a:t>
            </a:r>
            <a:r>
              <a:rPr lang="it-IT" dirty="0"/>
              <a:t>of the system? (1)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xmlns="" id="{422784BD-CC8F-466A-8993-5E085721E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91212"/>
            <a:ext cx="8596668" cy="4627486"/>
          </a:xfrm>
        </p:spPr>
        <p:txBody>
          <a:bodyPr>
            <a:normAutofit fontScale="92500"/>
          </a:bodyPr>
          <a:lstStyle/>
          <a:p>
            <a:r>
              <a:rPr lang="en-US" dirty="0"/>
              <a:t>[G1] A user should be able to go to a meeting.</a:t>
            </a:r>
          </a:p>
          <a:p>
            <a:r>
              <a:rPr lang="en-US" dirty="0"/>
              <a:t>[G2] A user should be able to know if he/she cannot arrive on time to a</a:t>
            </a:r>
          </a:p>
          <a:p>
            <a:r>
              <a:rPr lang="en-US" dirty="0"/>
              <a:t>meeting.</a:t>
            </a:r>
          </a:p>
          <a:p>
            <a:r>
              <a:rPr lang="en-US" dirty="0" smtClean="0"/>
              <a:t>[</a:t>
            </a:r>
            <a:r>
              <a:rPr lang="en-US" dirty="0"/>
              <a:t>G4] The time or the location of a meeting can be modified.</a:t>
            </a:r>
          </a:p>
          <a:p>
            <a:r>
              <a:rPr lang="en-US" dirty="0"/>
              <a:t>[G5] A user should be able to unsay a meeting.</a:t>
            </a:r>
          </a:p>
          <a:p>
            <a:r>
              <a:rPr lang="en-US" dirty="0"/>
              <a:t>[G6] A user should be able to have some preferences for the trip.</a:t>
            </a:r>
          </a:p>
          <a:p>
            <a:pPr lvl="1"/>
            <a:r>
              <a:rPr lang="en-US" dirty="0"/>
              <a:t>[G6.1] A user should be able not to use some travel means.</a:t>
            </a:r>
          </a:p>
          <a:p>
            <a:pPr lvl="1"/>
            <a:r>
              <a:rPr lang="en-US" dirty="0"/>
              <a:t>[G6.2] A user should be able not to walk more than a specific distance.</a:t>
            </a:r>
          </a:p>
          <a:p>
            <a:pPr lvl="1"/>
            <a:r>
              <a:rPr lang="en-US" dirty="0"/>
              <a:t>[G6.3] A user should be able to minimize carbon footprint when he/she goes to a meeting.</a:t>
            </a:r>
          </a:p>
          <a:p>
            <a:r>
              <a:rPr lang="en-US" dirty="0"/>
              <a:t>[G7] A user should be able to know every possible option to go to a meeting with different travel means in order to choose the suitable one.</a:t>
            </a:r>
          </a:p>
          <a:p>
            <a:r>
              <a:rPr lang="en-US" dirty="0"/>
              <a:t>[G11] A user would like to have real-time news on strikes, weather and traffic.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54482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066D70C2-A42F-4A32-AC75-3701A9471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06" y="148206"/>
            <a:ext cx="8596668" cy="380300"/>
          </a:xfrm>
        </p:spPr>
        <p:txBody>
          <a:bodyPr>
            <a:normAutofit/>
          </a:bodyPr>
          <a:lstStyle/>
          <a:p>
            <a:r>
              <a:rPr lang="it-IT" sz="1800" dirty="0" err="1"/>
              <a:t>Algorithm</a:t>
            </a:r>
            <a:r>
              <a:rPr lang="it-IT" sz="1800" dirty="0"/>
              <a:t> design: </a:t>
            </a:r>
            <a:r>
              <a:rPr lang="it-IT" sz="1800" dirty="0" err="1"/>
              <a:t>adding</a:t>
            </a:r>
            <a:r>
              <a:rPr lang="it-IT" sz="1800" dirty="0"/>
              <a:t> an </a:t>
            </a:r>
            <a:r>
              <a:rPr lang="it-IT" sz="1800" dirty="0" err="1"/>
              <a:t>activity</a:t>
            </a:r>
            <a:r>
              <a:rPr lang="it-IT" sz="1800" dirty="0"/>
              <a:t> [2/2]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xmlns="" id="{EFEF1E77-888B-4852-9FA6-01F9F3BD7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79" y="820730"/>
            <a:ext cx="4915586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39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A4A1B64E-ADC2-499B-ACC7-EE6A25872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057" y="405319"/>
            <a:ext cx="8596668" cy="1320800"/>
          </a:xfrm>
        </p:spPr>
        <p:txBody>
          <a:bodyPr/>
          <a:lstStyle/>
          <a:p>
            <a:r>
              <a:rPr lang="it-IT" dirty="0"/>
              <a:t>Some </a:t>
            </a:r>
            <a:r>
              <a:rPr lang="it-IT" dirty="0" err="1"/>
              <a:t>Mockups</a:t>
            </a:r>
            <a:r>
              <a:rPr lang="it-IT" dirty="0"/>
              <a:t> (1)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xmlns="" id="{7B670D1A-F74E-4E25-9F25-3122BF858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1548" y="1204883"/>
            <a:ext cx="2981688" cy="5565818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xmlns="" id="{0839F2F6-55F6-45A8-BE49-AA10994E7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91" y="1204883"/>
            <a:ext cx="3028456" cy="565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46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A4A1B64E-ADC2-499B-ACC7-EE6A25872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Some </a:t>
            </a:r>
            <a:r>
              <a:rPr lang="it-IT" dirty="0" err="1"/>
              <a:t>Mockups</a:t>
            </a:r>
            <a:r>
              <a:rPr lang="it-IT" dirty="0"/>
              <a:t> (2)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xmlns="" id="{CACF1FD3-345E-42E9-B3F7-19DA536D1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3807" y="1287031"/>
            <a:ext cx="2984447" cy="5570969"/>
          </a:xfr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xmlns="" id="{41812E71-BA94-4BB3-8BB6-6E630BD7D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516" y="1287031"/>
            <a:ext cx="2984448" cy="557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479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56BEE9E2-E39C-4C52-AE36-AD9975D4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Some </a:t>
            </a:r>
            <a:r>
              <a:rPr lang="it-IT" dirty="0" err="1"/>
              <a:t>Mockups</a:t>
            </a:r>
            <a:r>
              <a:rPr lang="it-IT" dirty="0"/>
              <a:t> (3)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xmlns="" id="{88522108-6FAE-4846-9D53-42C51BF3D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273" y="1318310"/>
            <a:ext cx="2967691" cy="5539690"/>
          </a:xfrm>
          <a:prstGeom prst="rect">
            <a:avLst/>
          </a:prstGeom>
        </p:spPr>
      </p:pic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xmlns="" id="{5C54953A-6D04-407B-9B28-CB13D55EE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7215" y="1343922"/>
            <a:ext cx="2967692" cy="5539693"/>
          </a:xfrm>
        </p:spPr>
      </p:pic>
    </p:spTree>
    <p:extLst>
      <p:ext uri="{BB962C8B-B14F-4D97-AF65-F5344CB8AC3E}">
        <p14:creationId xmlns:p14="http://schemas.microsoft.com/office/powerpoint/2010/main" val="1767103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CE7E3FEF-873A-4688-8BBC-45C8C2A37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 plan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xmlns="" id="{AEC8C1C1-3833-4D1B-8D91-10D0C91BF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Thread</a:t>
            </a:r>
            <a:r>
              <a:rPr lang="it-IT" dirty="0"/>
              <a:t> </a:t>
            </a:r>
            <a:r>
              <a:rPr lang="it-IT" dirty="0" err="1"/>
              <a:t>testing</a:t>
            </a:r>
            <a:endParaRPr lang="it-IT" dirty="0"/>
          </a:p>
          <a:p>
            <a:r>
              <a:rPr lang="it-IT" dirty="0"/>
              <a:t>Critical </a:t>
            </a:r>
            <a:r>
              <a:rPr lang="it-IT" dirty="0" err="1"/>
              <a:t>modules</a:t>
            </a:r>
            <a:r>
              <a:rPr lang="it-IT" dirty="0"/>
              <a:t> </a:t>
            </a:r>
            <a:r>
              <a:rPr lang="it-IT" dirty="0" err="1"/>
              <a:t>integration</a:t>
            </a:r>
            <a:r>
              <a:rPr lang="it-IT" dirty="0"/>
              <a:t> </a:t>
            </a:r>
            <a:r>
              <a:rPr lang="it-IT" dirty="0" err="1"/>
              <a:t>testing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7479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A568EDF1-666D-493E-8D99-3048852CB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most important three to five requirements?</a:t>
            </a:r>
            <a:br>
              <a:rPr lang="en-US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xmlns="" id="{ADDD0CE2-1D8B-4B69-A114-5E7F454C5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</a:t>
            </a:r>
            <a:r>
              <a:rPr lang="it-IT" dirty="0" err="1"/>
              <a:t>prerequisite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: </a:t>
            </a:r>
          </a:p>
          <a:p>
            <a:pPr marL="0" indent="0">
              <a:buNone/>
            </a:pPr>
            <a:r>
              <a:rPr lang="en-US" dirty="0"/>
              <a:t>“The system should allow only registered users to log in.”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</a:t>
            </a:r>
            <a:r>
              <a:rPr lang="it-IT" dirty="0" err="1"/>
              <a:t>requirements</a:t>
            </a:r>
            <a:r>
              <a:rPr lang="it-IT" dirty="0"/>
              <a:t> are:</a:t>
            </a:r>
          </a:p>
          <a:p>
            <a:r>
              <a:rPr lang="en-US" dirty="0"/>
              <a:t>The system should allow registered users to create meetings.</a:t>
            </a:r>
          </a:p>
          <a:p>
            <a:r>
              <a:rPr lang="en-US" dirty="0"/>
              <a:t>The system should be able to calculate necessary time for each trip option.</a:t>
            </a:r>
          </a:p>
          <a:p>
            <a:r>
              <a:rPr lang="en-US" dirty="0"/>
              <a:t>The system should allow the user to specify the minimum duration of the break.</a:t>
            </a:r>
          </a:p>
          <a:p>
            <a:r>
              <a:rPr lang="en-US" dirty="0"/>
              <a:t>The system must keep track of user's preferences.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541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A8ABB5D4-AFE3-4A19-93E5-2CF86554A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most important assumptions?</a:t>
            </a:r>
            <a:br>
              <a:rPr lang="en-US" dirty="0"/>
            </a:br>
            <a:endParaRPr lang="it-IT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xmlns="" id="{4DCC8ECF-E709-4890-BCF0-EAC888B00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83934"/>
            <a:ext cx="8596668" cy="388077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[A1] Accurate registered user's location is known by GPS.</a:t>
            </a:r>
          </a:p>
          <a:p>
            <a:r>
              <a:rPr lang="en-US" dirty="0"/>
              <a:t>[A2] The user knows the right details about the activities.</a:t>
            </a:r>
          </a:p>
          <a:p>
            <a:r>
              <a:rPr lang="en-US" dirty="0"/>
              <a:t>[A3] The public transportations are always in time.</a:t>
            </a:r>
          </a:p>
          <a:p>
            <a:r>
              <a:rPr lang="en-US" dirty="0"/>
              <a:t>[A4] The external third part services (e.g. vehicle sharing systems, google maps, travel means' websites </a:t>
            </a:r>
            <a:r>
              <a:rPr lang="en-US" dirty="0" err="1"/>
              <a:t>ecc</a:t>
            </a:r>
            <a:r>
              <a:rPr lang="en-US" dirty="0"/>
              <a:t>...) work correctly.</a:t>
            </a:r>
          </a:p>
          <a:p>
            <a:r>
              <a:rPr lang="en-US" dirty="0"/>
              <a:t>[A5] The news about the traffic, the weather and strikes are correct and known in advance.</a:t>
            </a:r>
          </a:p>
          <a:p>
            <a:r>
              <a:rPr lang="en-US" dirty="0"/>
              <a:t>[A6] Maps are always updated.</a:t>
            </a:r>
          </a:p>
          <a:p>
            <a:r>
              <a:rPr lang="en-US" dirty="0"/>
              <a:t>[A7] The user attends meetings in existing locations.</a:t>
            </a:r>
          </a:p>
          <a:p>
            <a:r>
              <a:rPr lang="en-US" dirty="0"/>
              <a:t>[A8] Public transportations have services that allow a user to buy tickets online.</a:t>
            </a:r>
          </a:p>
        </p:txBody>
      </p:sp>
    </p:spTree>
    <p:extLst>
      <p:ext uri="{BB962C8B-B14F-4D97-AF65-F5344CB8AC3E}">
        <p14:creationId xmlns:p14="http://schemas.microsoft.com/office/powerpoint/2010/main" val="4027940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1EADAA05-5F89-4B02-8EA6-D2674B5EE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are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boundaries</a:t>
            </a:r>
            <a:r>
              <a:rPr lang="it-IT" dirty="0"/>
              <a:t>? (1)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xmlns="" id="{80113D1A-8475-4626-9650-90CF9D80A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/>
              <a:t>Dependencies</a:t>
            </a:r>
          </a:p>
          <a:p>
            <a:r>
              <a:rPr lang="en-US" dirty="0"/>
              <a:t>[DE1] The application depends on external application and websites for some services, such as: the purchase of public transportation's tickets, the use of vehicle sharing systems.</a:t>
            </a:r>
          </a:p>
          <a:p>
            <a:r>
              <a:rPr lang="en-US" dirty="0"/>
              <a:t>[DE2] The application bases on some other services like Google Maps, weather services and traffic services and uses the received information to guarantee its services.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96314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BA8EEEAC-3C99-4190-9BD0-026262EA7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are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boundaries</a:t>
            </a:r>
            <a:r>
              <a:rPr lang="it-IT" dirty="0"/>
              <a:t>? (2)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xmlns="" id="{79B58912-79D9-4B8B-AEC2-5EC0D7FF5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/>
              <a:t>Constraints</a:t>
            </a:r>
          </a:p>
          <a:p>
            <a:r>
              <a:rPr lang="en-US" dirty="0"/>
              <a:t>[C1] </a:t>
            </a:r>
            <a:r>
              <a:rPr lang="en-US" dirty="0" err="1"/>
              <a:t>Travlendar</a:t>
            </a:r>
            <a:r>
              <a:rPr lang="en-US" dirty="0"/>
              <a:t>+ requires a smartphone or a tablet with internet connection in order to offer its functionalities.</a:t>
            </a:r>
          </a:p>
          <a:p>
            <a:r>
              <a:rPr lang="en-US" dirty="0"/>
              <a:t>[C2] </a:t>
            </a:r>
            <a:r>
              <a:rPr lang="en-US" dirty="0" err="1"/>
              <a:t>Travlendar</a:t>
            </a:r>
            <a:r>
              <a:rPr lang="en-US" dirty="0"/>
              <a:t>+ needs a GPS service to find the correct location of the user.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53399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00A272D3-CA95-48B5-BBDF-C5D669155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meaningful use cases? [1/2]</a:t>
            </a:r>
            <a:br>
              <a:rPr lang="en-US" dirty="0"/>
            </a:br>
            <a:endParaRPr lang="it-IT" dirty="0"/>
          </a:p>
        </p:txBody>
      </p:sp>
      <p:pic>
        <p:nvPicPr>
          <p:cNvPr id="11" name="Segnaposto contenuto 10" descr="Immagine che contiene testo&#10;&#10;Descrizione generata con affidabilità molto elevata">
            <a:extLst>
              <a:ext uri="{FF2B5EF4-FFF2-40B4-BE49-F238E27FC236}">
                <a16:creationId xmlns:a16="http://schemas.microsoft.com/office/drawing/2014/main" xmlns="" id="{630CEB0A-4426-4A2A-ABBB-0A2F7AA47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186" y="1376323"/>
            <a:ext cx="7186072" cy="4606980"/>
          </a:xfrm>
        </p:spPr>
      </p:pic>
    </p:spTree>
    <p:extLst>
      <p:ext uri="{BB962C8B-B14F-4D97-AF65-F5344CB8AC3E}">
        <p14:creationId xmlns:p14="http://schemas.microsoft.com/office/powerpoint/2010/main" val="4018216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gnaposto contenuto 10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xmlns="" id="{9928A3C0-6D35-4174-9AC0-680369552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8797" y="-6171"/>
            <a:ext cx="4854370" cy="6864171"/>
          </a:xfrm>
        </p:spPr>
      </p:pic>
    </p:spTree>
    <p:extLst>
      <p:ext uri="{BB962C8B-B14F-4D97-AF65-F5344CB8AC3E}">
        <p14:creationId xmlns:p14="http://schemas.microsoft.com/office/powerpoint/2010/main" val="345229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00A272D3-CA95-48B5-BBDF-C5D669155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meaningful use cases? [2/2]</a:t>
            </a:r>
            <a:br>
              <a:rPr lang="en-US" dirty="0"/>
            </a:br>
            <a:endParaRPr lang="it-IT" dirty="0"/>
          </a:p>
        </p:txBody>
      </p:sp>
      <p:pic>
        <p:nvPicPr>
          <p:cNvPr id="7" name="Segnaposto contenuto 6" descr="Immagine che contiene testo, mappa&#10;&#10;Descrizione generata con affidabilità molto elevata">
            <a:extLst>
              <a:ext uri="{FF2B5EF4-FFF2-40B4-BE49-F238E27FC236}">
                <a16:creationId xmlns:a16="http://schemas.microsoft.com/office/drawing/2014/main" xmlns="" id="{AC67D4D3-5652-4AEA-A761-A50BB9629E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4265" y="1270000"/>
            <a:ext cx="7783101" cy="4634689"/>
          </a:xfrm>
        </p:spPr>
      </p:pic>
    </p:spTree>
    <p:extLst>
      <p:ext uri="{BB962C8B-B14F-4D97-AF65-F5344CB8AC3E}">
        <p14:creationId xmlns:p14="http://schemas.microsoft.com/office/powerpoint/2010/main" val="3648326896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Rosso arancion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157</TotalTime>
  <Words>654</Words>
  <Application>Microsoft Macintosh PowerPoint</Application>
  <PresentationFormat>Widescreen</PresentationFormat>
  <Paragraphs>66</Paragraphs>
  <Slides>24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28" baseType="lpstr">
      <vt:lpstr>Trebuchet MS</vt:lpstr>
      <vt:lpstr>Wingdings 3</vt:lpstr>
      <vt:lpstr>Arial</vt:lpstr>
      <vt:lpstr>Sfaccettatura</vt:lpstr>
      <vt:lpstr>RASD</vt:lpstr>
      <vt:lpstr>What are the main goals of the system? (1)</vt:lpstr>
      <vt:lpstr>What are the most important three to five requirements? </vt:lpstr>
      <vt:lpstr>What are the most important assumptions? </vt:lpstr>
      <vt:lpstr>What are its boundaries? (1)</vt:lpstr>
      <vt:lpstr>What are its boundaries? (2)</vt:lpstr>
      <vt:lpstr>What are the meaningful use cases? [1/2] </vt:lpstr>
      <vt:lpstr>Presentazione di PowerPoint</vt:lpstr>
      <vt:lpstr>What are the meaningful use cases? [2/2] </vt:lpstr>
      <vt:lpstr>Presentazione di PowerPoint</vt:lpstr>
      <vt:lpstr>Class diagram</vt:lpstr>
      <vt:lpstr>What do you aim to analyse and prove through the Alloy model? </vt:lpstr>
      <vt:lpstr>Document Design</vt:lpstr>
      <vt:lpstr>Architectural design</vt:lpstr>
      <vt:lpstr>Design Pattern</vt:lpstr>
      <vt:lpstr>Component View</vt:lpstr>
      <vt:lpstr>Runtime view [1/2]</vt:lpstr>
      <vt:lpstr>Runtime view [2/2]</vt:lpstr>
      <vt:lpstr>Algorithm design: adding an activity [1/2]</vt:lpstr>
      <vt:lpstr>Algorithm design: adding an activity [2/2]</vt:lpstr>
      <vt:lpstr>Some Mockups (1)</vt:lpstr>
      <vt:lpstr>Some Mockups (2)</vt:lpstr>
      <vt:lpstr>Some Mockups (3)</vt:lpstr>
      <vt:lpstr>Test plan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RASD</dc:title>
  <dc:creator>Giuseppe Severino</dc:creator>
  <cp:lastModifiedBy>Sara Pidò</cp:lastModifiedBy>
  <cp:revision>15</cp:revision>
  <dcterms:created xsi:type="dcterms:W3CDTF">2017-11-07T11:59:15Z</dcterms:created>
  <dcterms:modified xsi:type="dcterms:W3CDTF">2018-01-29T19:57:50Z</dcterms:modified>
</cp:coreProperties>
</file>